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59" r:id="rId6"/>
    <p:sldId id="263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/>
    <p:restoredTop sz="75385"/>
  </p:normalViewPr>
  <p:slideViewPr>
    <p:cSldViewPr snapToGrid="0" snapToObjects="1">
      <p:cViewPr varScale="1">
        <p:scale>
          <a:sx n="90" d="100"/>
          <a:sy n="90" d="100"/>
        </p:scale>
        <p:origin x="21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41315-0DB1-9F4A-AC59-A890388DA919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F65E5-A154-D542-8CAD-D1EC64FFD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83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Recurrent Neural Network (RNN), which 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designed to selectively remember some aspect of previously seen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BPTT: </a:t>
            </a:r>
            <a:r>
              <a:rPr lang="en-US" dirty="0" err="1" smtClean="0">
                <a:effectLst/>
                <a:latin typeface="Helvetica" charset="0"/>
              </a:rPr>
              <a:t>BackPropagation</a:t>
            </a:r>
            <a:r>
              <a:rPr lang="en-US" dirty="0" smtClean="0">
                <a:effectLst/>
                <a:latin typeface="Helvetica" charset="0"/>
              </a:rPr>
              <a:t> Through</a:t>
            </a:r>
            <a:r>
              <a:rPr lang="en-US" baseline="0" dirty="0" smtClean="0">
                <a:effectLst/>
                <a:latin typeface="Helvetica" charset="0"/>
              </a:rPr>
              <a:t> </a:t>
            </a:r>
            <a:r>
              <a:rPr lang="en-US" dirty="0" smtClean="0">
                <a:effectLst/>
                <a:latin typeface="Helvetica" charset="0"/>
              </a:rPr>
              <a:t>Time algorithm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 hidden state after t interactions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 of the RNN classifier as the embedding of the student at time T+1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F65E5-A154-D542-8CAD-D1EC64FFD4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19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LSTM:</a:t>
            </a:r>
            <a:r>
              <a:rPr lang="en-US" baseline="0" dirty="0" smtClean="0"/>
              <a:t> single layer of LSTM cells</a:t>
            </a:r>
          </a:p>
          <a:p>
            <a:r>
              <a:rPr lang="en-US" baseline="0" dirty="0" err="1" smtClean="0"/>
              <a:t>Hyperparameters</a:t>
            </a:r>
            <a:r>
              <a:rPr lang="en-US" baseline="0" dirty="0" smtClean="0"/>
              <a:t>: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Embedding size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Hidden layer size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Number of events in the sequence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Dropout 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F65E5-A154-D542-8CAD-D1EC64FFD4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00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Sequence classification &gt;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every sequence, a single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 is expected instead of one for each time step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Absence of student activity in the ten days following the end of the course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model per course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F65E5-A154-D542-8CAD-D1EC64FFD4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11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F65E5-A154-D542-8CAD-D1EC64FFD4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2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C122-9C2B-0E4C-894A-6FDB7E2BDF7F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723E-1FBA-EF44-A1A6-141953DFB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00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C122-9C2B-0E4C-894A-6FDB7E2BDF7F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723E-1FBA-EF44-A1A6-141953DFB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C122-9C2B-0E4C-894A-6FDB7E2BDF7F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723E-1FBA-EF44-A1A6-141953DFB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37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C122-9C2B-0E4C-894A-6FDB7E2BDF7F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723E-1FBA-EF44-A1A6-141953DFB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17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C122-9C2B-0E4C-894A-6FDB7E2BDF7F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723E-1FBA-EF44-A1A6-141953DFB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7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C122-9C2B-0E4C-894A-6FDB7E2BDF7F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723E-1FBA-EF44-A1A6-141953DFB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26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C122-9C2B-0E4C-894A-6FDB7E2BDF7F}" type="datetimeFigureOut">
              <a:rPr lang="en-US" smtClean="0"/>
              <a:t>10/9/18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723E-1FBA-EF44-A1A6-141953DFB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8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C122-9C2B-0E4C-894A-6FDB7E2BDF7F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723E-1FBA-EF44-A1A6-141953DFB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59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C122-9C2B-0E4C-894A-6FDB7E2BDF7F}" type="datetimeFigureOut">
              <a:rPr lang="en-US" smtClean="0"/>
              <a:t>10/9/18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723E-1FBA-EF44-A1A6-141953DFB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5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C122-9C2B-0E4C-894A-6FDB7E2BDF7F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723E-1FBA-EF44-A1A6-141953DFB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75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C122-9C2B-0E4C-894A-6FDB7E2BDF7F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723E-1FBA-EF44-A1A6-141953DFB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8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EC122-9C2B-0E4C-894A-6FDB7E2BDF7F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C723E-1FBA-EF44-A1A6-141953DFB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1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9"/>
            <a:ext cx="12192000" cy="68517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733" y="-686606"/>
            <a:ext cx="11040533" cy="2387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Co-</a:t>
            </a:r>
            <a:r>
              <a:rPr lang="en-US" b="1" dirty="0" err="1" smtClean="0">
                <a:solidFill>
                  <a:schemeClr val="bg1"/>
                </a:solidFill>
              </a:rPr>
              <a:t>embeddings</a:t>
            </a:r>
            <a:r>
              <a:rPr lang="en-US" b="1" dirty="0" smtClean="0">
                <a:solidFill>
                  <a:schemeClr val="bg1"/>
                </a:solidFill>
              </a:rPr>
              <a:t> for Student Modeling in Virtual Learning Environments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498569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Milagro </a:t>
            </a:r>
            <a:r>
              <a:rPr lang="en-US" dirty="0" err="1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Teruel</a:t>
            </a:r>
            <a:r>
              <a:rPr lang="en-US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, Laura Alonso </a:t>
            </a:r>
            <a:r>
              <a:rPr lang="en-US" dirty="0" err="1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Alemany</a:t>
            </a:r>
            <a:endParaRPr lang="en-US" dirty="0" smtClean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algn="l"/>
            <a:r>
              <a:rPr lang="en-US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Universidad Nacional de Córdoba, Argentina</a:t>
            </a:r>
          </a:p>
          <a:p>
            <a:pPr algn="l"/>
            <a:r>
              <a:rPr lang="en-US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UMAP 2018, Singapore</a:t>
            </a:r>
            <a:endParaRPr lang="en-US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33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and Takeaway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90688"/>
                <a:ext cx="11353801" cy="384572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Needs expert effort in the construction of the suitable neural networ</a:t>
                </a:r>
                <a:r>
                  <a:rPr lang="en-US" dirty="0" smtClean="0"/>
                  <a:t>k architecture for the context of analysis</a:t>
                </a:r>
              </a:p>
              <a:p>
                <a:endParaRPr lang="en-US" dirty="0"/>
              </a:p>
              <a:p>
                <a:r>
                  <a:rPr lang="en-US" dirty="0" smtClean="0"/>
                  <a:t>Models are hard to interpret by non-experts (e.g. students or teachers)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Results are sensitive to pointwise combination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Using neural networks for analyze sequential activity from our data:</a:t>
                </a:r>
              </a:p>
              <a:p>
                <a:pPr lvl="1"/>
                <a:r>
                  <a:rPr lang="en-US" dirty="0" smtClean="0"/>
                  <a:t>New approach for sequence mining (?)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90688"/>
                <a:ext cx="11353801" cy="3845720"/>
              </a:xfrm>
              <a:blipFill rotWithShape="0">
                <a:blip r:embed="rId3"/>
                <a:stretch>
                  <a:fillRect l="-805" t="-3170" b="-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8230" b="62480"/>
          <a:stretch/>
        </p:blipFill>
        <p:spPr>
          <a:xfrm>
            <a:off x="0" y="5536408"/>
            <a:ext cx="12192000" cy="13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Motivation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Non-standard educational data formats: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Different domains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ITS vs MOOC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Expert effort is needed for generating/validating educational dataset labels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8230" b="62480"/>
          <a:stretch/>
        </p:blipFill>
        <p:spPr>
          <a:xfrm>
            <a:off x="0" y="5536408"/>
            <a:ext cx="12192000" cy="13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5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Proposed approach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Neural co-embeddings for representing:</a:t>
            </a:r>
          </a:p>
          <a:p>
            <a:pPr lvl="1"/>
            <a:r>
              <a:rPr lang="en-US" dirty="0" smtClean="0"/>
              <a:t>Student activity</a:t>
            </a:r>
          </a:p>
          <a:p>
            <a:pPr lvl="1"/>
            <a:r>
              <a:rPr lang="en-US" dirty="0" smtClean="0"/>
              <a:t>Course materials</a:t>
            </a:r>
          </a:p>
          <a:p>
            <a:pPr lvl="1"/>
            <a:endParaRPr lang="en-US" dirty="0"/>
          </a:p>
          <a:p>
            <a:r>
              <a:rPr lang="en-US" dirty="0" smtClean="0"/>
              <a:t>No need of manually-generated metadata</a:t>
            </a:r>
          </a:p>
          <a:p>
            <a:endParaRPr lang="en-US" dirty="0"/>
          </a:p>
          <a:p>
            <a:r>
              <a:rPr lang="en-US" dirty="0" smtClean="0"/>
              <a:t>Purely unsupervised method!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8230" b="62480"/>
          <a:stretch/>
        </p:blipFill>
        <p:spPr>
          <a:xfrm>
            <a:off x="0" y="5536408"/>
            <a:ext cx="12192000" cy="13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9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046"/>
            <a:ext cx="10515600" cy="1325563"/>
          </a:xfrm>
        </p:spPr>
        <p:txBody>
          <a:bodyPr/>
          <a:lstStyle/>
          <a:p>
            <a:r>
              <a:rPr lang="en-US" b="1" dirty="0" smtClean="0"/>
              <a:t>RNN architecture with co-embeddings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0399" y="1185070"/>
            <a:ext cx="6561231" cy="43513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41630" y="1992440"/>
            <a:ext cx="48945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effectLst/>
                <a:latin typeface="Helvetica" charset="0"/>
              </a:rPr>
              <a:t>Convergence method: </a:t>
            </a:r>
          </a:p>
          <a:p>
            <a:r>
              <a:rPr lang="en-US" dirty="0">
                <a:latin typeface="Helvetica" charset="0"/>
              </a:rPr>
              <a:t>D</a:t>
            </a:r>
            <a:r>
              <a:rPr lang="en-US" dirty="0" smtClean="0">
                <a:effectLst/>
                <a:latin typeface="Helvetica" charset="0"/>
              </a:rPr>
              <a:t>ifference output - true labels → loss of the model over all examples, which is minimized using BPTT (and Truncated BPTT)</a:t>
            </a:r>
            <a:endParaRPr lang="en-US" dirty="0">
              <a:effectLst/>
              <a:latin typeface="Helvetica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7041630" y="4002088"/>
                <a:ext cx="489455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i="1" dirty="0" smtClean="0">
                    <a:effectLst/>
                    <a:latin typeface="Helvetica" charset="0"/>
                  </a:rPr>
                  <a:t>Combination student embedding (x) - element embedding (y):  </a:t>
                </a:r>
              </a:p>
              <a:p>
                <a:r>
                  <a:rPr lang="en-US" dirty="0">
                    <a:latin typeface="Helvetica" charset="0"/>
                  </a:rPr>
                  <a:t>P</a:t>
                </a:r>
                <a:r>
                  <a:rPr lang="en-US" dirty="0" smtClean="0">
                    <a:effectLst/>
                    <a:latin typeface="Helvetica" charset="0"/>
                  </a:rPr>
                  <a:t>ointwise function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lang="en-US" b="0" i="1" smtClean="0">
                        <a:effectLst/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effectLst/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b="0" i="1" smtClean="0">
                        <a:effectLst/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b="0" i="1" smtClean="0">
                        <a:effectLst/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b="0" i="1" smtClean="0">
                        <a:effectLst/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effectLst/>
                  <a:latin typeface="Helvetica" charset="0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30" y="4002088"/>
                <a:ext cx="4894556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996" t="-3311" r="-872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18230" b="62480"/>
          <a:stretch/>
        </p:blipFill>
        <p:spPr>
          <a:xfrm>
            <a:off x="0" y="5536408"/>
            <a:ext cx="12192000" cy="13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7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Datasets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ASSISTments</a:t>
            </a:r>
            <a:r>
              <a:rPr lang="en-US" dirty="0" smtClean="0"/>
              <a:t> 2009-2010:</a:t>
            </a:r>
          </a:p>
          <a:p>
            <a:pPr lvl="1"/>
            <a:r>
              <a:rPr lang="en-US" dirty="0" smtClean="0"/>
              <a:t>ITS logs</a:t>
            </a:r>
          </a:p>
          <a:p>
            <a:pPr lvl="1"/>
            <a:r>
              <a:rPr lang="en-US" dirty="0" smtClean="0"/>
              <a:t>Pretext task: performance prediction</a:t>
            </a:r>
          </a:p>
          <a:p>
            <a:pPr lvl="1"/>
            <a:endParaRPr lang="en-US" dirty="0"/>
          </a:p>
          <a:p>
            <a:r>
              <a:rPr lang="en-US" dirty="0" smtClean="0"/>
              <a:t>KDD Cup 2015:</a:t>
            </a:r>
          </a:p>
          <a:p>
            <a:pPr lvl="1"/>
            <a:r>
              <a:rPr lang="en-US" dirty="0" smtClean="0"/>
              <a:t>MOOC dataset (</a:t>
            </a:r>
            <a:r>
              <a:rPr lang="en-US" i="1" dirty="0" err="1" smtClean="0"/>
              <a:t>XuetangX</a:t>
            </a:r>
            <a:r>
              <a:rPr lang="en-US" dirty="0" smtClean="0"/>
              <a:t>, </a:t>
            </a:r>
            <a:r>
              <a:rPr lang="en-US" dirty="0"/>
              <a:t>C</a:t>
            </a:r>
            <a:r>
              <a:rPr lang="en-US" dirty="0" smtClean="0"/>
              <a:t>hinese MOOC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Pretext task: dropout prediction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291" y="1400175"/>
            <a:ext cx="3365500" cy="199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8230" b="62480"/>
          <a:stretch/>
        </p:blipFill>
        <p:spPr>
          <a:xfrm>
            <a:off x="0" y="5536408"/>
            <a:ext cx="12192000" cy="1321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719" y="3900488"/>
            <a:ext cx="2360644" cy="237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7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707"/>
            <a:ext cx="10515600" cy="1325563"/>
          </a:xfrm>
        </p:spPr>
        <p:txBody>
          <a:bodyPr/>
          <a:lstStyle/>
          <a:p>
            <a:r>
              <a:rPr lang="en-US" b="1" dirty="0" smtClean="0"/>
              <a:t>Experiment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2275"/>
            <a:ext cx="10391775" cy="449413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3 type of RNN:</a:t>
            </a:r>
          </a:p>
          <a:p>
            <a:pPr lvl="1"/>
            <a:r>
              <a:rPr lang="en-US" dirty="0" smtClean="0"/>
              <a:t>LSTM</a:t>
            </a:r>
          </a:p>
          <a:p>
            <a:pPr lvl="1"/>
            <a:r>
              <a:rPr lang="en-US" dirty="0" smtClean="0"/>
              <a:t>E-LSTM</a:t>
            </a:r>
          </a:p>
          <a:p>
            <a:pPr lvl="2"/>
            <a:r>
              <a:rPr lang="en-US" dirty="0" smtClean="0"/>
              <a:t>Input layer replaced by an embedding layer</a:t>
            </a:r>
          </a:p>
          <a:p>
            <a:pPr lvl="2"/>
            <a:r>
              <a:rPr lang="en-US" dirty="0" smtClean="0"/>
              <a:t>Disjoint embeddings</a:t>
            </a:r>
          </a:p>
          <a:p>
            <a:pPr lvl="1"/>
            <a:r>
              <a:rPr lang="en-US" dirty="0" err="1" smtClean="0"/>
              <a:t>CoE</a:t>
            </a:r>
            <a:r>
              <a:rPr lang="en-US" dirty="0" smtClean="0"/>
              <a:t>-LSTM (co-embeddings)</a:t>
            </a:r>
          </a:p>
          <a:p>
            <a:pPr lvl="1"/>
            <a:endParaRPr lang="en-US" dirty="0"/>
          </a:p>
          <a:p>
            <a:r>
              <a:rPr lang="en-US" dirty="0" smtClean="0"/>
              <a:t>Model setup:</a:t>
            </a:r>
          </a:p>
          <a:p>
            <a:pPr lvl="1"/>
            <a:r>
              <a:rPr lang="en-US" dirty="0" smtClean="0"/>
              <a:t>70% training</a:t>
            </a:r>
          </a:p>
          <a:p>
            <a:pPr lvl="1"/>
            <a:r>
              <a:rPr lang="en-US" dirty="0" smtClean="0"/>
              <a:t>20% testing</a:t>
            </a:r>
          </a:p>
          <a:p>
            <a:pPr lvl="1"/>
            <a:r>
              <a:rPr lang="en-US" dirty="0" smtClean="0"/>
              <a:t>10% validation (hyper parameters tuning)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Evaluation: Area Under the ROC curve (AUC) and RMSE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1042274"/>
            <a:ext cx="4674139" cy="30693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8230" b="62480"/>
          <a:stretch/>
        </p:blipFill>
        <p:spPr>
          <a:xfrm>
            <a:off x="0" y="5536408"/>
            <a:ext cx="12192000" cy="13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1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666" y="23546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/>
              <a:t>Results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800" dirty="0" smtClean="0"/>
              <a:t>Experiment 1: Neural co-embeddings for KT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1" y="1690688"/>
            <a:ext cx="7205132" cy="4760913"/>
          </a:xfrm>
        </p:spPr>
        <p:txBody>
          <a:bodyPr>
            <a:normAutofit/>
          </a:bodyPr>
          <a:lstStyle/>
          <a:p>
            <a:r>
              <a:rPr lang="en-US" i="1" dirty="0" smtClean="0"/>
              <a:t>Task: </a:t>
            </a:r>
            <a:r>
              <a:rPr lang="en-US" dirty="0" smtClean="0"/>
              <a:t>probability of </a:t>
            </a:r>
            <a:r>
              <a:rPr lang="en-US" dirty="0"/>
              <a:t>success for every exercise, given all the previous </a:t>
            </a:r>
            <a:r>
              <a:rPr lang="en-US" dirty="0" smtClean="0"/>
              <a:t>interactions of </a:t>
            </a:r>
            <a:r>
              <a:rPr lang="en-US" dirty="0"/>
              <a:t>the </a:t>
            </a:r>
            <a:r>
              <a:rPr lang="en-US" dirty="0" smtClean="0"/>
              <a:t>student.</a:t>
            </a:r>
            <a:endParaRPr lang="en-US" dirty="0"/>
          </a:p>
          <a:p>
            <a:r>
              <a:rPr lang="en-US" i="1" dirty="0" smtClean="0"/>
              <a:t>Loss: </a:t>
            </a:r>
            <a:r>
              <a:rPr lang="en-US" dirty="0"/>
              <a:t>sum of the cross entropy for </a:t>
            </a:r>
            <a:r>
              <a:rPr lang="en-US" dirty="0" smtClean="0"/>
              <a:t>all the </a:t>
            </a:r>
            <a:r>
              <a:rPr lang="en-US" dirty="0"/>
              <a:t>interactions in the </a:t>
            </a:r>
            <a:r>
              <a:rPr lang="en-US" dirty="0" smtClean="0"/>
              <a:t>sequence</a:t>
            </a:r>
          </a:p>
          <a:p>
            <a:r>
              <a:rPr lang="en-US" i="1" dirty="0" smtClean="0"/>
              <a:t>Data: </a:t>
            </a:r>
          </a:p>
          <a:p>
            <a:pPr lvl="1"/>
            <a:r>
              <a:rPr lang="en-US" dirty="0" smtClean="0"/>
              <a:t>350,000 students interactions.</a:t>
            </a:r>
          </a:p>
          <a:p>
            <a:pPr lvl="1"/>
            <a:r>
              <a:rPr lang="en-US" dirty="0" smtClean="0"/>
              <a:t>65% positive labels.</a:t>
            </a:r>
          </a:p>
          <a:p>
            <a:pPr lvl="1"/>
            <a:r>
              <a:rPr lang="en-US" dirty="0" smtClean="0"/>
              <a:t>Problems with less than 5 interactions are filtered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2204244"/>
            <a:ext cx="5029200" cy="1866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8230" b="62480"/>
          <a:stretch/>
        </p:blipFill>
        <p:spPr>
          <a:xfrm>
            <a:off x="0" y="5536408"/>
            <a:ext cx="12192000" cy="13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543"/>
          <a:stretch/>
        </p:blipFill>
        <p:spPr>
          <a:xfrm>
            <a:off x="7501467" y="1213035"/>
            <a:ext cx="4690533" cy="43233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0018"/>
            <a:ext cx="10422467" cy="1325563"/>
          </a:xfrm>
        </p:spPr>
        <p:txBody>
          <a:bodyPr>
            <a:normAutofit/>
          </a:bodyPr>
          <a:lstStyle/>
          <a:p>
            <a:r>
              <a:rPr lang="en-US" b="1" dirty="0" smtClean="0"/>
              <a:t>Results</a:t>
            </a:r>
            <a:r>
              <a:rPr lang="en-US" sz="3800" dirty="0" smtClean="0"/>
              <a:t/>
            </a:r>
            <a:br>
              <a:rPr lang="en-US" sz="3800" dirty="0" smtClean="0"/>
            </a:br>
            <a:r>
              <a:rPr lang="en-US" sz="3800" dirty="0" smtClean="0"/>
              <a:t>Experiment 2: Neural co-embeddings for dropout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268" y="1681956"/>
            <a:ext cx="5671608" cy="4351338"/>
          </a:xfrm>
        </p:spPr>
        <p:txBody>
          <a:bodyPr/>
          <a:lstStyle/>
          <a:p>
            <a:r>
              <a:rPr lang="en-US" dirty="0" smtClean="0"/>
              <a:t>Task: Sequence classification.</a:t>
            </a:r>
          </a:p>
          <a:p>
            <a:r>
              <a:rPr lang="en-US" dirty="0" smtClean="0"/>
              <a:t>Loss: </a:t>
            </a:r>
            <a:r>
              <a:rPr lang="en-US" dirty="0"/>
              <a:t>average of the cross </a:t>
            </a:r>
            <a:r>
              <a:rPr lang="en-US" dirty="0" smtClean="0"/>
              <a:t>entropy.</a:t>
            </a:r>
            <a:endParaRPr lang="en-US" dirty="0"/>
          </a:p>
          <a:p>
            <a:r>
              <a:rPr lang="en-US" dirty="0" smtClean="0"/>
              <a:t>Data: </a:t>
            </a:r>
          </a:p>
          <a:p>
            <a:pPr lvl="1"/>
            <a:r>
              <a:rPr lang="en-US" dirty="0" err="1" smtClean="0"/>
              <a:t>Avg</a:t>
            </a:r>
            <a:r>
              <a:rPr lang="en-US" dirty="0" smtClean="0"/>
              <a:t> dropout: 79% → 19,072 students</a:t>
            </a:r>
            <a:endParaRPr lang="en-US" dirty="0"/>
          </a:p>
          <a:p>
            <a:pPr lvl="1"/>
            <a:r>
              <a:rPr lang="en-US" dirty="0" smtClean="0"/>
              <a:t>39 different courses (dropout rate between 70 and 90%)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672" y="4241008"/>
            <a:ext cx="3606800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230" b="62480"/>
          <a:stretch/>
        </p:blipFill>
        <p:spPr>
          <a:xfrm>
            <a:off x="0" y="5536408"/>
            <a:ext cx="12192000" cy="13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6443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Purely unsupervised method </a:t>
            </a:r>
            <a:r>
              <a:rPr lang="en-US" dirty="0"/>
              <a:t>to model </a:t>
            </a:r>
            <a:r>
              <a:rPr lang="en-US" dirty="0" smtClean="0"/>
              <a:t>student behavior </a:t>
            </a:r>
            <a:r>
              <a:rPr lang="en-US" dirty="0"/>
              <a:t>in learning platforms with joint embeddings of </a:t>
            </a:r>
            <a:r>
              <a:rPr lang="en-US" dirty="0" smtClean="0"/>
              <a:t>course elements </a:t>
            </a:r>
            <a:r>
              <a:rPr lang="en-US" dirty="0"/>
              <a:t>and </a:t>
            </a:r>
            <a:r>
              <a:rPr lang="en-US" dirty="0" smtClean="0"/>
              <a:t>students</a:t>
            </a:r>
          </a:p>
          <a:p>
            <a:r>
              <a:rPr lang="en-US" dirty="0" smtClean="0"/>
              <a:t>Co-embeddings can represent different latent dimensions</a:t>
            </a:r>
          </a:p>
          <a:p>
            <a:pPr lvl="1"/>
            <a:r>
              <a:rPr lang="en-US" dirty="0" smtClean="0"/>
              <a:t>Skill levels in KT case</a:t>
            </a:r>
          </a:p>
          <a:p>
            <a:pPr lvl="1"/>
            <a:r>
              <a:rPr lang="en-US" dirty="0" smtClean="0"/>
              <a:t>Engagement factors in case of MOOC</a:t>
            </a:r>
          </a:p>
          <a:p>
            <a:r>
              <a:rPr lang="en-US" dirty="0" smtClean="0"/>
              <a:t>Co-embeddings “outperformed” disjoint and not-embedded representations.</a:t>
            </a:r>
          </a:p>
          <a:p>
            <a:r>
              <a:rPr lang="en-US" dirty="0" err="1" smtClean="0"/>
              <a:t>CoE</a:t>
            </a:r>
            <a:r>
              <a:rPr lang="en-US" dirty="0" smtClean="0"/>
              <a:t>-LSTM models have a greater impact on the performance over courses with more class imbalance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230" b="62480"/>
          <a:stretch/>
        </p:blipFill>
        <p:spPr>
          <a:xfrm>
            <a:off x="0" y="5536408"/>
            <a:ext cx="12192000" cy="13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9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509</Words>
  <Application>Microsoft Macintosh PowerPoint</Application>
  <PresentationFormat>Widescreen</PresentationFormat>
  <Paragraphs>91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Calibri Light</vt:lpstr>
      <vt:lpstr>Cambria Math</vt:lpstr>
      <vt:lpstr>Century Gothic</vt:lpstr>
      <vt:lpstr>Helvetica</vt:lpstr>
      <vt:lpstr>Arial</vt:lpstr>
      <vt:lpstr>Office Theme</vt:lpstr>
      <vt:lpstr>Co-embeddings for Student Modeling in Virtual Learning Environments</vt:lpstr>
      <vt:lpstr>Motivation</vt:lpstr>
      <vt:lpstr>Proposed approach</vt:lpstr>
      <vt:lpstr>RNN architecture with co-embeddings</vt:lpstr>
      <vt:lpstr>Datasets</vt:lpstr>
      <vt:lpstr>Experiment</vt:lpstr>
      <vt:lpstr>Results Experiment 1: Neural co-embeddings for KT</vt:lpstr>
      <vt:lpstr>Results Experiment 2: Neural co-embeddings for dropout</vt:lpstr>
      <vt:lpstr>Conclusions</vt:lpstr>
      <vt:lpstr>Limitations and Takeaway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Barria Pineda, Jordan Ariel</dc:creator>
  <cp:lastModifiedBy>Barria Pineda, Jordan Ariel</cp:lastModifiedBy>
  <cp:revision>36</cp:revision>
  <dcterms:created xsi:type="dcterms:W3CDTF">2018-10-09T09:28:52Z</dcterms:created>
  <dcterms:modified xsi:type="dcterms:W3CDTF">2018-10-09T15:13:31Z</dcterms:modified>
</cp:coreProperties>
</file>